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0" autoAdjust="0"/>
    <p:restoredTop sz="94660"/>
  </p:normalViewPr>
  <p:slideViewPr>
    <p:cSldViewPr snapToGrid="0">
      <p:cViewPr varScale="1">
        <p:scale>
          <a:sx n="68" d="100"/>
          <a:sy n="68" d="100"/>
        </p:scale>
        <p:origin x="4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25318-A456-4774-B319-B0C4481319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911233-4A25-437E-90C3-7E8B9DE8F0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D052F-E027-446F-BE57-1511650FB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C4EFE-657F-4B80-84EC-B1348573291A}" type="datetimeFigureOut">
              <a:rPr lang="fi-FI" smtClean="0"/>
              <a:t>30.5.2019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AC8568-1B11-4960-8BE0-62AD1304F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4DCB95-6D78-44A2-BF43-DD2F40C26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6BB5-F23C-4A35-BE06-A47C47CF13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9314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E7849-D00B-4BD4-802C-BB729DA59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1D1651-FDCC-41A6-BBD7-0C236CC1A3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03DAF8-0ACC-4BC7-8DA8-E3584687F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C4EFE-657F-4B80-84EC-B1348573291A}" type="datetimeFigureOut">
              <a:rPr lang="fi-FI" smtClean="0"/>
              <a:t>30.5.2019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FDBE3-C88B-46D2-A9E0-20BEB66D9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8E96C-9E2F-4D89-B755-249D3950B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6BB5-F23C-4A35-BE06-A47C47CF13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5479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4457BA-B743-40B6-8A57-14F5F57B16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583FC6-2AE0-476B-B582-3D493D96F7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D02C8-6B3A-4EFD-89DA-7312B6B4A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C4EFE-657F-4B80-84EC-B1348573291A}" type="datetimeFigureOut">
              <a:rPr lang="fi-FI" smtClean="0"/>
              <a:t>30.5.2019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83488-76C9-4015-8691-6864D5D69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60861-9F02-4BD6-B2E9-1858883AE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6BB5-F23C-4A35-BE06-A47C47CF13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6375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6EEEB-62D9-46E7-A3F5-E552F752A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82FB1-8DF4-4E6B-8FAC-66037C3CA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13EFC8-6636-42F9-A19A-625AC1017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C4EFE-657F-4B80-84EC-B1348573291A}" type="datetimeFigureOut">
              <a:rPr lang="fi-FI" smtClean="0"/>
              <a:t>30.5.2019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66C37D-2CAA-431E-AB8E-D20B79D9D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7A46B-12E0-4E2A-9EDE-A3D4B4411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6BB5-F23C-4A35-BE06-A47C47CF13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2288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EB243-89B0-4E6E-8B37-A7C9CE584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16B16-3CF7-440D-807E-D2EE1ADCB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86BDCE-52D7-4C88-B21E-725007CA2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C4EFE-657F-4B80-84EC-B1348573291A}" type="datetimeFigureOut">
              <a:rPr lang="fi-FI" smtClean="0"/>
              <a:t>30.5.2019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21F6D2-3F93-436A-9B08-3D7F092CC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19889-B097-414E-94F3-738C4BA2B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6BB5-F23C-4A35-BE06-A47C47CF13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7805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B688F-C00A-46E6-A8CE-5FD16F985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7F2FA-DE62-457C-AE6E-D6660B8465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169DBF-7CFD-4B36-9461-414FD0AC2D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7E6C6A-6797-4E83-B532-099F67260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C4EFE-657F-4B80-84EC-B1348573291A}" type="datetimeFigureOut">
              <a:rPr lang="fi-FI" smtClean="0"/>
              <a:t>30.5.2019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41F354-96C5-46F2-90EB-1F8F4493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303EDA-D7D2-45FA-A5CF-172F5AE93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6BB5-F23C-4A35-BE06-A47C47CF13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1225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A5BB4-6FC1-47F1-9174-B8395ED8B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505BBB-1785-4E85-9347-024324BD23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04CFB3-F44C-4D93-8C1D-FDE27B427B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C844C1-50A5-4CE3-8B18-A2D3761296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7AD073-02FD-43F1-892E-A5C7AFA123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CE6355-DBDA-4A54-BCDA-1A8408C6E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C4EFE-657F-4B80-84EC-B1348573291A}" type="datetimeFigureOut">
              <a:rPr lang="fi-FI" smtClean="0"/>
              <a:t>30.5.2019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CA8FD2-7364-41B3-AB83-1D669F6A0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FA75F7-EB4C-42F3-8B47-DEB1C291D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6BB5-F23C-4A35-BE06-A47C47CF13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405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89224-6990-47F7-BCC4-232B0CB93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4B290C-6559-4D00-B8E6-9D9A45D8D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C4EFE-657F-4B80-84EC-B1348573291A}" type="datetimeFigureOut">
              <a:rPr lang="fi-FI" smtClean="0"/>
              <a:t>30.5.2019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7CBF9B-E5FF-45FE-8D2D-E82C69773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8BA546-C35C-4C71-8A95-48AB3DD0B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6BB5-F23C-4A35-BE06-A47C47CF13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967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FB4672-C035-41D8-AC39-C2F4034BF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C4EFE-657F-4B80-84EC-B1348573291A}" type="datetimeFigureOut">
              <a:rPr lang="fi-FI" smtClean="0"/>
              <a:t>30.5.2019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C79822-FD67-4442-AA1F-E28E30857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9AFA1E-3678-409C-8FFE-C0512C15C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6BB5-F23C-4A35-BE06-A47C47CF13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4471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D2AE7-5379-4F36-933C-32BD0503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17022-6F71-4268-8761-3BAEE666A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48E78B-2512-47DC-8FE6-4583DB948D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3EECE5-4A90-448F-8D89-5B45D8873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C4EFE-657F-4B80-84EC-B1348573291A}" type="datetimeFigureOut">
              <a:rPr lang="fi-FI" smtClean="0"/>
              <a:t>30.5.2019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A6B4BB-3179-43F6-A5D6-724219824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62C53E-2CC1-4524-842A-480C47E9A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6BB5-F23C-4A35-BE06-A47C47CF13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7880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59127-86E0-4F5C-A57C-5F2346EDB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ACD9C9-8EAF-4333-A803-BA89C80CB7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BB7DF2-B91B-48FC-909D-3064031CF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19BC60-E74F-423C-BC23-DDAC567F3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C4EFE-657F-4B80-84EC-B1348573291A}" type="datetimeFigureOut">
              <a:rPr lang="fi-FI" smtClean="0"/>
              <a:t>30.5.2019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FF3110-3EC2-4871-8A51-C18F3FE95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67F495-4DC6-4501-AE18-FD6EA024B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6BB5-F23C-4A35-BE06-A47C47CF13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4968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BEE4C1-8DD1-4FF4-9906-8C62E206C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56236-D4B1-4B2A-93A4-659B65AE85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A9DE8-BD4C-45CC-87C8-E296528033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C4EFE-657F-4B80-84EC-B1348573291A}" type="datetimeFigureOut">
              <a:rPr lang="fi-FI" smtClean="0"/>
              <a:t>30.5.2019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96DF0-7A37-4DC8-A358-D819B03D61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E0683-202C-4C9F-A621-D6E3EF5A89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F6BB5-F23C-4A35-BE06-A47C47CF13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0702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11842" y="739909"/>
            <a:ext cx="2928869" cy="2887818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46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7328" y="6375781"/>
            <a:ext cx="10906812" cy="28243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35859" rIns="0" bIns="0" rtlCol="0">
            <a:spAutoFit/>
          </a:bodyPr>
          <a:lstStyle/>
          <a:p>
            <a:pPr marL="79565" marR="166412" defTabSz="806846">
              <a:spcBef>
                <a:spcPts val="283"/>
              </a:spcBef>
            </a:pPr>
            <a:r>
              <a:rPr sz="800" spc="-9" dirty="0">
                <a:solidFill>
                  <a:srgbClr val="FFFFFF"/>
                </a:solidFill>
              </a:rPr>
              <a:t>Finnish translation and adaptation </a:t>
            </a:r>
            <a:r>
              <a:rPr sz="800" spc="-4" dirty="0">
                <a:solidFill>
                  <a:srgbClr val="FFFFFF"/>
                </a:solidFill>
              </a:rPr>
              <a:t>by the </a:t>
            </a:r>
            <a:r>
              <a:rPr sz="800" spc="-9" dirty="0">
                <a:solidFill>
                  <a:srgbClr val="FFFFFF"/>
                </a:solidFill>
              </a:rPr>
              <a:t>Educational Technology Services </a:t>
            </a:r>
            <a:r>
              <a:rPr sz="800" spc="-4" dirty="0">
                <a:solidFill>
                  <a:srgbClr val="FFFFFF"/>
                </a:solidFill>
              </a:rPr>
              <a:t>of the </a:t>
            </a:r>
            <a:r>
              <a:rPr sz="800" spc="-9" dirty="0">
                <a:solidFill>
                  <a:srgbClr val="FFFFFF"/>
                </a:solidFill>
              </a:rPr>
              <a:t>University </a:t>
            </a:r>
            <a:r>
              <a:rPr sz="800" spc="-4" dirty="0">
                <a:solidFill>
                  <a:srgbClr val="FFFFFF"/>
                </a:solidFill>
              </a:rPr>
              <a:t>of </a:t>
            </a:r>
            <a:r>
              <a:rPr sz="800" spc="-9" dirty="0">
                <a:solidFill>
                  <a:srgbClr val="FFFFFF"/>
                </a:solidFill>
              </a:rPr>
              <a:t>Helsinki, 2018; based </a:t>
            </a:r>
            <a:r>
              <a:rPr sz="800" spc="-4" dirty="0">
                <a:solidFill>
                  <a:srgbClr val="FFFFFF"/>
                </a:solidFill>
              </a:rPr>
              <a:t>on the </a:t>
            </a:r>
            <a:r>
              <a:rPr sz="800" spc="-13" dirty="0">
                <a:solidFill>
                  <a:srgbClr val="FFFFFF"/>
                </a:solidFill>
              </a:rPr>
              <a:t>ABC </a:t>
            </a:r>
            <a:r>
              <a:rPr sz="800" spc="-9" dirty="0">
                <a:solidFill>
                  <a:srgbClr val="FFFFFF"/>
                </a:solidFill>
              </a:rPr>
              <a:t>curriculum design workshop and resources </a:t>
            </a:r>
            <a:r>
              <a:rPr sz="800" spc="-4" dirty="0">
                <a:solidFill>
                  <a:srgbClr val="FFFFFF"/>
                </a:solidFill>
              </a:rPr>
              <a:t>by </a:t>
            </a:r>
            <a:r>
              <a:rPr sz="800" spc="-9" dirty="0">
                <a:solidFill>
                  <a:srgbClr val="FFFFFF"/>
                </a:solidFill>
              </a:rPr>
              <a:t>Clive Young </a:t>
            </a:r>
            <a:r>
              <a:rPr sz="800" dirty="0">
                <a:solidFill>
                  <a:srgbClr val="FFFFFF"/>
                </a:solidFill>
              </a:rPr>
              <a:t>&amp; </a:t>
            </a:r>
            <a:r>
              <a:rPr sz="800" spc="-9" dirty="0">
                <a:solidFill>
                  <a:srgbClr val="FFFFFF"/>
                </a:solidFill>
              </a:rPr>
              <a:t>Natasa Perovic, Digital Education,  UCL, 2015. Licensed under Creative Commons CC BY-NC-SA </a:t>
            </a:r>
            <a:r>
              <a:rPr sz="800" spc="-4" dirty="0">
                <a:solidFill>
                  <a:srgbClr val="FFFFFF"/>
                </a:solidFill>
              </a:rPr>
              <a:t>4.0 </a:t>
            </a:r>
            <a:r>
              <a:rPr sz="800" spc="-9" dirty="0">
                <a:solidFill>
                  <a:srgbClr val="FFFFFF"/>
                </a:solidFill>
              </a:rPr>
              <a:t>(Attribution-NonCommercial-ShareAlike)  </a:t>
            </a:r>
            <a:r>
              <a:rPr sz="800" spc="48" dirty="0">
                <a:solidFill>
                  <a:srgbClr val="FFFFFF"/>
                </a:solidFill>
              </a:rPr>
              <a:t> </a:t>
            </a:r>
            <a:r>
              <a:rPr sz="800" spc="-9" dirty="0">
                <a:solidFill>
                  <a:srgbClr val="FFFFFF"/>
                </a:solidFill>
              </a:rPr>
              <a:t>https://creativecommons.org/licenses/by-nc-sa/4.0/</a:t>
            </a:r>
            <a:endParaRPr sz="800" dirty="0">
              <a:solidFill>
                <a:prstClr val="black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3061" y="328627"/>
            <a:ext cx="5344068" cy="11676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 defTabSz="806846"/>
            <a:r>
              <a:rPr lang="fi-FI" sz="1400" b="1" dirty="0">
                <a:latin typeface="Quattrocento Sans"/>
                <a:sym typeface="Quattrocento Sans"/>
              </a:rPr>
              <a:t>ABC</a:t>
            </a:r>
            <a:r>
              <a:rPr lang="fi-FI" sz="1368" b="1" spc="-57" dirty="0">
                <a:solidFill>
                  <a:prstClr val="black"/>
                </a:solidFill>
              </a:rPr>
              <a:t> </a:t>
            </a:r>
            <a:r>
              <a:rPr lang="fi-FI" sz="1600" b="1" dirty="0">
                <a:latin typeface="Quattrocento Sans"/>
                <a:sym typeface="Quattrocento Sans"/>
              </a:rPr>
              <a:t>oppimista muotoilemassa -työpaja</a:t>
            </a:r>
          </a:p>
          <a:p>
            <a:pPr marL="6351" marR="3595509" defTabSz="806846">
              <a:lnSpc>
                <a:spcPct val="175000"/>
              </a:lnSpc>
              <a:spcBef>
                <a:spcPts val="4"/>
              </a:spcBef>
            </a:pPr>
            <a:r>
              <a:rPr lang="fi-FI" sz="883" b="1" spc="13" dirty="0">
                <a:solidFill>
                  <a:prstClr val="black"/>
                </a:solidFill>
              </a:rPr>
              <a:t>Työpajan</a:t>
            </a:r>
            <a:r>
              <a:rPr lang="fi-FI" sz="883" b="1" spc="-31" dirty="0">
                <a:solidFill>
                  <a:prstClr val="black"/>
                </a:solidFill>
              </a:rPr>
              <a:t> </a:t>
            </a:r>
            <a:r>
              <a:rPr lang="fi-FI" sz="883" b="1" spc="17" dirty="0">
                <a:solidFill>
                  <a:prstClr val="black"/>
                </a:solidFill>
              </a:rPr>
              <a:t>päivämäärä  </a:t>
            </a:r>
          </a:p>
          <a:p>
            <a:pPr marL="6351" marR="3595509" defTabSz="806846">
              <a:lnSpc>
                <a:spcPct val="175000"/>
              </a:lnSpc>
              <a:spcBef>
                <a:spcPts val="4"/>
              </a:spcBef>
            </a:pPr>
            <a:r>
              <a:rPr lang="fi-FI" sz="883" b="1" spc="13" dirty="0">
                <a:solidFill>
                  <a:prstClr val="black"/>
                </a:solidFill>
              </a:rPr>
              <a:t>Koulutus</a:t>
            </a:r>
          </a:p>
          <a:p>
            <a:pPr marL="6351" marR="3595509" defTabSz="806846">
              <a:lnSpc>
                <a:spcPct val="175000"/>
              </a:lnSpc>
              <a:spcBef>
                <a:spcPts val="4"/>
              </a:spcBef>
            </a:pPr>
            <a:r>
              <a:rPr lang="fi-FI" sz="883" b="1" spc="13" dirty="0">
                <a:solidFill>
                  <a:prstClr val="black"/>
                </a:solidFill>
              </a:rPr>
              <a:t>Moduulin </a:t>
            </a:r>
            <a:r>
              <a:rPr sz="883" b="1" spc="13" dirty="0" err="1">
                <a:solidFill>
                  <a:prstClr val="black"/>
                </a:solidFill>
              </a:rPr>
              <a:t>nimi</a:t>
            </a:r>
            <a:endParaRPr lang="fi-FI" sz="883" b="1" spc="13" dirty="0">
              <a:solidFill>
                <a:prstClr val="black"/>
              </a:solidFill>
            </a:endParaRPr>
          </a:p>
          <a:p>
            <a:pPr marL="6351" marR="3595509" defTabSz="806846">
              <a:lnSpc>
                <a:spcPct val="175000"/>
              </a:lnSpc>
              <a:spcBef>
                <a:spcPts val="4"/>
              </a:spcBef>
            </a:pPr>
            <a:r>
              <a:rPr lang="fi-FI" sz="883" b="1" spc="13" dirty="0">
                <a:solidFill>
                  <a:prstClr val="black"/>
                </a:solidFill>
              </a:rPr>
              <a:t>Opettajat</a:t>
            </a:r>
            <a:endParaRPr sz="883" dirty="0">
              <a:solidFill>
                <a:prstClr val="black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0384" y="1883189"/>
            <a:ext cx="4195311" cy="3259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 defTabSz="806846"/>
            <a:r>
              <a:rPr lang="fi-FI" sz="1059" b="1" spc="-9" dirty="0">
                <a:solidFill>
                  <a:prstClr val="black"/>
                </a:solidFill>
              </a:rPr>
              <a:t>Moduulin </a:t>
            </a:r>
            <a:r>
              <a:rPr sz="1059" b="1" spc="-9" dirty="0">
                <a:solidFill>
                  <a:prstClr val="black"/>
                </a:solidFill>
              </a:rPr>
              <a:t> tiivistelmä </a:t>
            </a:r>
            <a:r>
              <a:rPr sz="1059" b="1" spc="-4" dirty="0">
                <a:solidFill>
                  <a:prstClr val="black"/>
                </a:solidFill>
              </a:rPr>
              <a:t>(t</a:t>
            </a:r>
            <a:r>
              <a:rPr lang="fi-FI" sz="1059" b="1" spc="-4" dirty="0">
                <a:solidFill>
                  <a:prstClr val="black"/>
                </a:solidFill>
              </a:rPr>
              <a:t>w</a:t>
            </a:r>
            <a:r>
              <a:rPr sz="1059" b="1" spc="-4" dirty="0" err="1">
                <a:solidFill>
                  <a:prstClr val="black"/>
                </a:solidFill>
              </a:rPr>
              <a:t>iitin</a:t>
            </a:r>
            <a:r>
              <a:rPr sz="1059" b="1" spc="-4" dirty="0">
                <a:solidFill>
                  <a:prstClr val="black"/>
                </a:solidFill>
              </a:rPr>
              <a:t> </a:t>
            </a:r>
            <a:r>
              <a:rPr sz="1059" b="1" spc="-9" dirty="0">
                <a:solidFill>
                  <a:prstClr val="black"/>
                </a:solidFill>
              </a:rPr>
              <a:t>mittainen </a:t>
            </a:r>
            <a:r>
              <a:rPr sz="1059" b="1" spc="-9" dirty="0" err="1">
                <a:solidFill>
                  <a:prstClr val="black"/>
                </a:solidFill>
              </a:rPr>
              <a:t>kuvaus</a:t>
            </a:r>
            <a:r>
              <a:rPr sz="1059" b="1" dirty="0">
                <a:solidFill>
                  <a:prstClr val="black"/>
                </a:solidFill>
              </a:rPr>
              <a:t> </a:t>
            </a:r>
            <a:r>
              <a:rPr lang="fi-FI" sz="1059" b="1" spc="-9" dirty="0">
                <a:solidFill>
                  <a:prstClr val="black"/>
                </a:solidFill>
              </a:rPr>
              <a:t>moduulista – ydinlupaus opiskelijoille</a:t>
            </a:r>
            <a:r>
              <a:rPr sz="1059" b="1" spc="-9" dirty="0">
                <a:solidFill>
                  <a:prstClr val="black"/>
                </a:solidFill>
              </a:rPr>
              <a:t>):</a:t>
            </a:r>
            <a:endParaRPr sz="1059" dirty="0">
              <a:solidFill>
                <a:prstClr val="black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62238" y="4386265"/>
            <a:ext cx="4455836" cy="543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5082" algn="ctr" defTabSz="806846"/>
            <a:r>
              <a:rPr lang="fi-FI" sz="1147" b="1" spc="-9" dirty="0">
                <a:solidFill>
                  <a:prstClr val="black"/>
                </a:solidFill>
              </a:rPr>
              <a:t>Moduulissa </a:t>
            </a:r>
            <a:r>
              <a:rPr sz="1147" b="1" spc="-4" dirty="0" err="1">
                <a:solidFill>
                  <a:prstClr val="black"/>
                </a:solidFill>
              </a:rPr>
              <a:t>hyödynnettävien</a:t>
            </a:r>
            <a:r>
              <a:rPr sz="1147" b="1" spc="-4" dirty="0">
                <a:solidFill>
                  <a:prstClr val="black"/>
                </a:solidFill>
              </a:rPr>
              <a:t> </a:t>
            </a:r>
            <a:r>
              <a:rPr sz="1147" b="1" spc="-9" dirty="0">
                <a:solidFill>
                  <a:prstClr val="black"/>
                </a:solidFill>
              </a:rPr>
              <a:t>oppimistapojen</a:t>
            </a:r>
            <a:r>
              <a:rPr sz="1147" b="1" spc="9" dirty="0">
                <a:solidFill>
                  <a:prstClr val="black"/>
                </a:solidFill>
              </a:rPr>
              <a:t> </a:t>
            </a:r>
            <a:r>
              <a:rPr sz="1147" b="1" spc="-4" dirty="0">
                <a:solidFill>
                  <a:prstClr val="black"/>
                </a:solidFill>
              </a:rPr>
              <a:t>kuvaaja</a:t>
            </a:r>
            <a:endParaRPr sz="1147" dirty="0">
              <a:solidFill>
                <a:prstClr val="black"/>
              </a:solidFill>
            </a:endParaRPr>
          </a:p>
          <a:p>
            <a:pPr marL="11206" marR="4483" algn="ctr" defTabSz="806846">
              <a:spcBef>
                <a:spcPts val="684"/>
              </a:spcBef>
            </a:pPr>
            <a:r>
              <a:rPr sz="900" dirty="0" err="1">
                <a:solidFill>
                  <a:prstClr val="black"/>
                </a:solidFill>
              </a:rPr>
              <a:t>Miltä</a:t>
            </a:r>
            <a:r>
              <a:rPr sz="900" dirty="0">
                <a:solidFill>
                  <a:prstClr val="black"/>
                </a:solidFill>
              </a:rPr>
              <a:t> </a:t>
            </a:r>
            <a:r>
              <a:rPr lang="fi-FI" sz="900" spc="4" dirty="0">
                <a:solidFill>
                  <a:prstClr val="black"/>
                </a:solidFill>
              </a:rPr>
              <a:t>moduuli</a:t>
            </a:r>
            <a:r>
              <a:rPr sz="900" spc="4" dirty="0">
                <a:solidFill>
                  <a:prstClr val="black"/>
                </a:solidFill>
              </a:rPr>
              <a:t> näyttäisi </a:t>
            </a:r>
            <a:r>
              <a:rPr sz="900" dirty="0">
                <a:solidFill>
                  <a:prstClr val="black"/>
                </a:solidFill>
              </a:rPr>
              <a:t>yllä </a:t>
            </a:r>
            <a:r>
              <a:rPr sz="900" spc="4" dirty="0">
                <a:solidFill>
                  <a:prstClr val="black"/>
                </a:solidFill>
              </a:rPr>
              <a:t>olevan kuvaajan </a:t>
            </a:r>
            <a:r>
              <a:rPr sz="900" dirty="0">
                <a:solidFill>
                  <a:prstClr val="black"/>
                </a:solidFill>
              </a:rPr>
              <a:t>kautta </a:t>
            </a:r>
            <a:r>
              <a:rPr sz="900" spc="4" dirty="0">
                <a:solidFill>
                  <a:prstClr val="black"/>
                </a:solidFill>
              </a:rPr>
              <a:t>hahmotettuna? (merkitse punaisella kynällä  työpajan alussa; sinisellä työpajan</a:t>
            </a:r>
            <a:r>
              <a:rPr sz="900" spc="-40" dirty="0">
                <a:solidFill>
                  <a:prstClr val="black"/>
                </a:solidFill>
              </a:rPr>
              <a:t> </a:t>
            </a:r>
            <a:r>
              <a:rPr sz="900" spc="4" dirty="0">
                <a:solidFill>
                  <a:prstClr val="black"/>
                </a:solidFill>
              </a:rPr>
              <a:t>lopuksi</a:t>
            </a:r>
            <a:r>
              <a:rPr sz="705" spc="4" dirty="0">
                <a:solidFill>
                  <a:prstClr val="black"/>
                </a:solidFill>
              </a:rPr>
              <a:t>)</a:t>
            </a:r>
            <a:endParaRPr sz="705" dirty="0">
              <a:solidFill>
                <a:prstClr val="black"/>
              </a:solidFill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365946" y="5291446"/>
            <a:ext cx="1452935" cy="1204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defTabSz="806846">
              <a:lnSpc>
                <a:spcPts val="948"/>
              </a:lnSpc>
            </a:pPr>
            <a:r>
              <a:rPr lang="fi-FI" sz="1000" spc="-9" dirty="0" err="1">
                <a:solidFill>
                  <a:prstClr val="black"/>
                </a:solidFill>
              </a:rPr>
              <a:t>Lähi</a:t>
            </a:r>
            <a:r>
              <a:rPr sz="1000" spc="-4" dirty="0" err="1">
                <a:solidFill>
                  <a:prstClr val="black"/>
                </a:solidFill>
              </a:rPr>
              <a:t>opetu</a:t>
            </a:r>
            <a:r>
              <a:rPr sz="1000" dirty="0" err="1">
                <a:solidFill>
                  <a:prstClr val="black"/>
                </a:solidFill>
              </a:rPr>
              <a:t>s</a:t>
            </a:r>
            <a:r>
              <a:rPr sz="1000" spc="-9" dirty="0">
                <a:solidFill>
                  <a:prstClr val="black"/>
                </a:solidFill>
              </a:rPr>
              <a:t>/oppiminen</a:t>
            </a:r>
            <a:endParaRPr sz="1000" dirty="0">
              <a:solidFill>
                <a:prstClr val="black"/>
              </a:solidFill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459018" y="5293022"/>
            <a:ext cx="1467803" cy="235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 marR="4483" indent="21851" defTabSz="806846">
              <a:lnSpc>
                <a:spcPts val="944"/>
              </a:lnSpc>
            </a:pPr>
            <a:r>
              <a:rPr sz="1000" spc="-4" dirty="0" err="1">
                <a:solidFill>
                  <a:prstClr val="black"/>
                </a:solidFill>
              </a:rPr>
              <a:t>Verkossa</a:t>
            </a:r>
            <a:r>
              <a:rPr lang="fi-FI" sz="1000" spc="-4" dirty="0">
                <a:solidFill>
                  <a:prstClr val="black"/>
                </a:solidFill>
              </a:rPr>
              <a:t> </a:t>
            </a:r>
            <a:r>
              <a:rPr sz="1000" spc="-9" dirty="0" err="1">
                <a:solidFill>
                  <a:prstClr val="black"/>
                </a:solidFill>
              </a:rPr>
              <a:t>tapahtuva</a:t>
            </a:r>
            <a:r>
              <a:rPr sz="1000" spc="-9" dirty="0">
                <a:solidFill>
                  <a:prstClr val="black"/>
                </a:solidFill>
              </a:rPr>
              <a:t>  opp</a:t>
            </a:r>
            <a:r>
              <a:rPr sz="1000" spc="-4" dirty="0">
                <a:solidFill>
                  <a:prstClr val="black"/>
                </a:solidFill>
              </a:rPr>
              <a:t>i</a:t>
            </a:r>
            <a:r>
              <a:rPr sz="1000" spc="-9" dirty="0">
                <a:solidFill>
                  <a:prstClr val="black"/>
                </a:solidFill>
              </a:rPr>
              <a:t>m</a:t>
            </a:r>
            <a:r>
              <a:rPr sz="1000" spc="-4" dirty="0">
                <a:solidFill>
                  <a:prstClr val="black"/>
                </a:solidFill>
              </a:rPr>
              <a:t>i</a:t>
            </a:r>
            <a:r>
              <a:rPr sz="1000" spc="-9" dirty="0">
                <a:solidFill>
                  <a:prstClr val="black"/>
                </a:solidFill>
              </a:rPr>
              <a:t>nen</a:t>
            </a:r>
            <a:endParaRPr sz="1000" dirty="0">
              <a:solidFill>
                <a:prstClr val="black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43061" y="5624677"/>
            <a:ext cx="618812" cy="555988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46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105901" y="285294"/>
            <a:ext cx="1210796" cy="353038"/>
          </a:xfrm>
          <a:prstGeom prst="rect">
            <a:avLst/>
          </a:prstGeom>
          <a:solidFill>
            <a:srgbClr val="F18235"/>
          </a:solidFill>
        </p:spPr>
        <p:txBody>
          <a:bodyPr vert="horz" wrap="square" lIns="0" tIns="44824" rIns="0" bIns="0" rtlCol="0">
            <a:spAutoFit/>
          </a:bodyPr>
          <a:lstStyle/>
          <a:p>
            <a:pPr marL="95814" marR="85727" indent="257743" defTabSz="806846">
              <a:lnSpc>
                <a:spcPts val="1236"/>
              </a:lnSpc>
              <a:spcBef>
                <a:spcPts val="353"/>
              </a:spcBef>
            </a:pPr>
            <a:r>
              <a:rPr sz="1059" b="1" spc="-9" dirty="0">
                <a:solidFill>
                  <a:srgbClr val="FFFFFF"/>
                </a:solidFill>
              </a:rPr>
              <a:t>TIEDON  </a:t>
            </a:r>
            <a:r>
              <a:rPr sz="1059" b="1" spc="-4" dirty="0">
                <a:solidFill>
                  <a:srgbClr val="FFFFFF"/>
                </a:solidFill>
              </a:rPr>
              <a:t>O</a:t>
            </a:r>
            <a:r>
              <a:rPr sz="1059" b="1" spc="-9" dirty="0">
                <a:solidFill>
                  <a:srgbClr val="FFFFFF"/>
                </a:solidFill>
              </a:rPr>
              <a:t>M</a:t>
            </a:r>
            <a:r>
              <a:rPr sz="1059" b="1" spc="-13" dirty="0">
                <a:solidFill>
                  <a:srgbClr val="FFFFFF"/>
                </a:solidFill>
              </a:rPr>
              <a:t>AK</a:t>
            </a:r>
            <a:r>
              <a:rPr sz="1059" b="1" spc="-9" dirty="0">
                <a:solidFill>
                  <a:srgbClr val="FFFFFF"/>
                </a:solidFill>
              </a:rPr>
              <a:t>S</a:t>
            </a:r>
            <a:r>
              <a:rPr sz="1059" b="1" spc="-13" dirty="0">
                <a:solidFill>
                  <a:srgbClr val="FFFFFF"/>
                </a:solidFill>
              </a:rPr>
              <a:t>U</a:t>
            </a:r>
            <a:r>
              <a:rPr sz="1059" b="1" spc="-9" dirty="0">
                <a:solidFill>
                  <a:srgbClr val="FFFFFF"/>
                </a:solidFill>
              </a:rPr>
              <a:t>M</a:t>
            </a:r>
            <a:r>
              <a:rPr sz="1059" b="1" dirty="0">
                <a:solidFill>
                  <a:srgbClr val="FFFFFF"/>
                </a:solidFill>
              </a:rPr>
              <a:t>I</a:t>
            </a:r>
            <a:r>
              <a:rPr sz="1059" b="1" spc="-13" dirty="0">
                <a:solidFill>
                  <a:srgbClr val="FFFFFF"/>
                </a:solidFill>
              </a:rPr>
              <a:t>N</a:t>
            </a:r>
            <a:r>
              <a:rPr sz="1059" b="1" spc="-9" dirty="0">
                <a:solidFill>
                  <a:srgbClr val="FFFFFF"/>
                </a:solidFill>
              </a:rPr>
              <a:t>E</a:t>
            </a:r>
            <a:r>
              <a:rPr sz="1059" b="1" dirty="0">
                <a:solidFill>
                  <a:srgbClr val="FFFFFF"/>
                </a:solidFill>
              </a:rPr>
              <a:t>N</a:t>
            </a:r>
            <a:endParaRPr sz="1059">
              <a:solidFill>
                <a:prstClr val="black"/>
              </a:solidFill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074800" y="3800291"/>
            <a:ext cx="1202952" cy="353038"/>
          </a:xfrm>
          <a:prstGeom prst="rect">
            <a:avLst/>
          </a:prstGeom>
          <a:solidFill>
            <a:srgbClr val="199995"/>
          </a:solidFill>
        </p:spPr>
        <p:txBody>
          <a:bodyPr vert="horz" wrap="square" lIns="0" tIns="44824" rIns="0" bIns="0" rtlCol="0">
            <a:spAutoFit/>
          </a:bodyPr>
          <a:lstStyle/>
          <a:p>
            <a:pPr marL="228046" marR="217961" indent="92451" defTabSz="806846">
              <a:lnSpc>
                <a:spcPts val="1236"/>
              </a:lnSpc>
              <a:spcBef>
                <a:spcPts val="353"/>
              </a:spcBef>
            </a:pPr>
            <a:r>
              <a:rPr sz="1059" b="1" spc="-17" dirty="0">
                <a:solidFill>
                  <a:srgbClr val="FFFFFF"/>
                </a:solidFill>
              </a:rPr>
              <a:t>TUTKIVA  </a:t>
            </a:r>
            <a:r>
              <a:rPr sz="1059" b="1" spc="-4" dirty="0">
                <a:solidFill>
                  <a:srgbClr val="FFFFFF"/>
                </a:solidFill>
              </a:rPr>
              <a:t>O</a:t>
            </a:r>
            <a:r>
              <a:rPr sz="1059" b="1" spc="-9" dirty="0">
                <a:solidFill>
                  <a:srgbClr val="FFFFFF"/>
                </a:solidFill>
              </a:rPr>
              <a:t>PP</a:t>
            </a:r>
            <a:r>
              <a:rPr sz="1059" b="1" dirty="0">
                <a:solidFill>
                  <a:srgbClr val="FFFFFF"/>
                </a:solidFill>
              </a:rPr>
              <a:t>I</a:t>
            </a:r>
            <a:r>
              <a:rPr sz="1059" b="1" spc="-9" dirty="0">
                <a:solidFill>
                  <a:srgbClr val="FFFFFF"/>
                </a:solidFill>
              </a:rPr>
              <a:t>M</a:t>
            </a:r>
            <a:r>
              <a:rPr sz="1059" b="1" dirty="0">
                <a:solidFill>
                  <a:srgbClr val="FFFFFF"/>
                </a:solidFill>
              </a:rPr>
              <a:t>I</a:t>
            </a:r>
            <a:r>
              <a:rPr sz="1059" b="1" spc="-13" dirty="0">
                <a:solidFill>
                  <a:srgbClr val="FFFFFF"/>
                </a:solidFill>
              </a:rPr>
              <a:t>N</a:t>
            </a:r>
            <a:r>
              <a:rPr sz="1059" b="1" spc="-9" dirty="0">
                <a:solidFill>
                  <a:srgbClr val="FFFFFF"/>
                </a:solidFill>
              </a:rPr>
              <a:t>E</a:t>
            </a:r>
            <a:r>
              <a:rPr sz="1059" b="1" dirty="0">
                <a:solidFill>
                  <a:srgbClr val="FFFFFF"/>
                </a:solidFill>
              </a:rPr>
              <a:t>N</a:t>
            </a:r>
            <a:endParaRPr sz="1059" dirty="0">
              <a:solidFill>
                <a:prstClr val="black"/>
              </a:solidFill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037729" y="1273246"/>
            <a:ext cx="1126191" cy="199203"/>
          </a:xfrm>
          <a:prstGeom prst="rect">
            <a:avLst/>
          </a:prstGeom>
          <a:solidFill>
            <a:srgbClr val="ED1975"/>
          </a:solidFill>
        </p:spPr>
        <p:txBody>
          <a:bodyPr vert="horz" wrap="square" lIns="0" tIns="35859" rIns="0" bIns="0" rtlCol="0">
            <a:spAutoFit/>
          </a:bodyPr>
          <a:lstStyle/>
          <a:p>
            <a:pPr marL="97494" defTabSz="806846">
              <a:spcBef>
                <a:spcPts val="283"/>
              </a:spcBef>
            </a:pPr>
            <a:r>
              <a:rPr sz="1059" b="1" spc="-9" dirty="0">
                <a:solidFill>
                  <a:srgbClr val="FFFFFF"/>
                </a:solidFill>
              </a:rPr>
              <a:t>HARJOITTELU</a:t>
            </a:r>
            <a:endParaRPr sz="1059" dirty="0">
              <a:solidFill>
                <a:prstClr val="black"/>
              </a:solidFill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198449" y="3069877"/>
            <a:ext cx="1139077" cy="199203"/>
          </a:xfrm>
          <a:prstGeom prst="rect">
            <a:avLst/>
          </a:prstGeom>
          <a:solidFill>
            <a:srgbClr val="AFD255"/>
          </a:solidFill>
        </p:spPr>
        <p:txBody>
          <a:bodyPr vert="horz" wrap="square" lIns="0" tIns="35859" rIns="0" bIns="0" rtlCol="0">
            <a:spAutoFit/>
          </a:bodyPr>
          <a:lstStyle/>
          <a:p>
            <a:pPr marL="90210" defTabSz="806846">
              <a:spcBef>
                <a:spcPts val="283"/>
              </a:spcBef>
            </a:pPr>
            <a:r>
              <a:rPr sz="1059" b="1" spc="-17" dirty="0">
                <a:solidFill>
                  <a:srgbClr val="FFFFFF"/>
                </a:solidFill>
              </a:rPr>
              <a:t>TUOTTAMINEN</a:t>
            </a:r>
            <a:endParaRPr sz="1059" dirty="0">
              <a:solidFill>
                <a:prstClr val="black"/>
              </a:solidFill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0187622" y="3018763"/>
            <a:ext cx="1162051" cy="199203"/>
          </a:xfrm>
          <a:prstGeom prst="rect">
            <a:avLst/>
          </a:prstGeom>
          <a:solidFill>
            <a:srgbClr val="23439B"/>
          </a:solidFill>
        </p:spPr>
        <p:txBody>
          <a:bodyPr vert="horz" wrap="square" lIns="0" tIns="35859" rIns="0" bIns="0" rtlCol="0">
            <a:spAutoFit/>
          </a:bodyPr>
          <a:lstStyle/>
          <a:p>
            <a:pPr marL="130553" defTabSz="806846">
              <a:spcBef>
                <a:spcPts val="283"/>
              </a:spcBef>
            </a:pPr>
            <a:r>
              <a:rPr sz="1059" b="1" spc="-9" dirty="0">
                <a:solidFill>
                  <a:srgbClr val="FFFFFF"/>
                </a:solidFill>
              </a:rPr>
              <a:t>KESKUSTELU</a:t>
            </a:r>
            <a:endParaRPr sz="1059">
              <a:solidFill>
                <a:prstClr val="black"/>
              </a:solidFill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0349326" y="1165909"/>
            <a:ext cx="1174937" cy="199203"/>
          </a:xfrm>
          <a:prstGeom prst="rect">
            <a:avLst/>
          </a:prstGeom>
          <a:solidFill>
            <a:srgbClr val="8261A1"/>
          </a:solidFill>
        </p:spPr>
        <p:txBody>
          <a:bodyPr vert="horz" wrap="square" lIns="0" tIns="35859" rIns="0" bIns="0" rtlCol="0">
            <a:spAutoFit/>
          </a:bodyPr>
          <a:lstStyle/>
          <a:p>
            <a:pPr marL="210116" defTabSz="806846">
              <a:spcBef>
                <a:spcPts val="283"/>
              </a:spcBef>
            </a:pPr>
            <a:r>
              <a:rPr sz="1059" b="1" spc="-9" dirty="0">
                <a:solidFill>
                  <a:srgbClr val="FFFFFF"/>
                </a:solidFill>
              </a:rPr>
              <a:t>YHTEISTYÖ</a:t>
            </a:r>
            <a:endParaRPr sz="1059">
              <a:solidFill>
                <a:prstClr val="black"/>
              </a:solidFill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89258" y="2317450"/>
            <a:ext cx="4377562" cy="2446080"/>
          </a:xfrm>
          <a:prstGeom prst="rect">
            <a:avLst/>
          </a:prstGeo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46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232946" y="4344853"/>
            <a:ext cx="542925" cy="228040"/>
          </a:xfrm>
          <a:custGeom>
            <a:avLst/>
            <a:gdLst/>
            <a:ahLst/>
            <a:cxnLst/>
            <a:rect l="l" t="t" r="r" b="b"/>
            <a:pathLst>
              <a:path w="615315" h="258445">
                <a:moveTo>
                  <a:pt x="0" y="0"/>
                </a:moveTo>
                <a:lnTo>
                  <a:pt x="614975" y="0"/>
                </a:lnTo>
                <a:lnTo>
                  <a:pt x="614975" y="258091"/>
                </a:lnTo>
                <a:lnTo>
                  <a:pt x="0" y="25809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806846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720626" y="5823127"/>
            <a:ext cx="951776" cy="333120"/>
          </a:xfrm>
          <a:prstGeom prst="rect">
            <a:avLst/>
          </a:prstGeom>
          <a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46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7619210" y="245729"/>
            <a:ext cx="381632" cy="310960"/>
          </a:xfrm>
          <a:prstGeom prst="rect">
            <a:avLst/>
          </a:prstGeom>
          <a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46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0413387" y="637560"/>
            <a:ext cx="355261" cy="355261"/>
          </a:xfrm>
          <a:prstGeom prst="rect">
            <a:avLst/>
          </a:prstGeom>
          <a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46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0465618" y="2618850"/>
            <a:ext cx="471176" cy="299191"/>
          </a:xfrm>
          <a:prstGeom prst="rect">
            <a:avLst/>
          </a:prstGeom>
          <a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46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8777877" y="3444730"/>
            <a:ext cx="330675" cy="331543"/>
          </a:xfrm>
          <a:prstGeom prst="rect">
            <a:avLst/>
          </a:prstGeom>
          <a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46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591870" y="2595705"/>
            <a:ext cx="370025" cy="306164"/>
          </a:xfrm>
          <a:prstGeom prst="rect">
            <a:avLst/>
          </a:prstGeom>
          <a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46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469309" y="801736"/>
            <a:ext cx="369223" cy="327537"/>
          </a:xfrm>
          <a:prstGeom prst="rect">
            <a:avLst/>
          </a:prstGeom>
          <a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46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322101" y="5559111"/>
            <a:ext cx="1182307" cy="719112"/>
          </a:xfrm>
          <a:prstGeom prst="rect">
            <a:avLst/>
          </a:prstGeom>
          <a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06846"/>
            <a:endParaRPr sz="1588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8802341-F426-4583-978D-0384D53B6D0F}"/>
              </a:ext>
            </a:extLst>
          </p:cNvPr>
          <p:cNvGrpSpPr/>
          <p:nvPr/>
        </p:nvGrpSpPr>
        <p:grpSpPr>
          <a:xfrm>
            <a:off x="7865721" y="5256268"/>
            <a:ext cx="2321901" cy="203753"/>
            <a:chOff x="11516076" y="7285160"/>
            <a:chExt cx="3100162" cy="222441"/>
          </a:xfrm>
        </p:grpSpPr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9970656-A519-49F5-ABF2-BA61C4175406}"/>
                </a:ext>
              </a:extLst>
            </p:cNvPr>
            <p:cNvCxnSpPr/>
            <p:nvPr/>
          </p:nvCxnSpPr>
          <p:spPr>
            <a:xfrm flipV="1">
              <a:off x="11516076" y="7389296"/>
              <a:ext cx="3099061" cy="7084"/>
            </a:xfrm>
            <a:prstGeom prst="line">
              <a:avLst/>
            </a:prstGeom>
            <a:ln w="19050">
              <a:solidFill>
                <a:schemeClr val="accent1">
                  <a:lumMod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2EFB27B2-08BA-4327-A16A-C7CFE61685EB}"/>
                </a:ext>
              </a:extLst>
            </p:cNvPr>
            <p:cNvCxnSpPr/>
            <p:nvPr/>
          </p:nvCxnSpPr>
          <p:spPr>
            <a:xfrm rot="10763677">
              <a:off x="14049049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5A6FB8C5-51D5-440D-A961-58A6815B94DB}"/>
                </a:ext>
              </a:extLst>
            </p:cNvPr>
            <p:cNvCxnSpPr/>
            <p:nvPr/>
          </p:nvCxnSpPr>
          <p:spPr>
            <a:xfrm rot="10763677">
              <a:off x="13424903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EDE01C54-AF40-4A31-9F70-276BB4F72FFC}"/>
                </a:ext>
              </a:extLst>
            </p:cNvPr>
            <p:cNvCxnSpPr/>
            <p:nvPr/>
          </p:nvCxnSpPr>
          <p:spPr>
            <a:xfrm rot="10763677">
              <a:off x="12797819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8A2B61F-B41E-47C7-8232-B27C46E096F5}"/>
                </a:ext>
              </a:extLst>
            </p:cNvPr>
            <p:cNvCxnSpPr/>
            <p:nvPr/>
          </p:nvCxnSpPr>
          <p:spPr>
            <a:xfrm rot="10763677">
              <a:off x="12173649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845F5005-6F72-4368-879B-B2682EEEF7D2}"/>
                </a:ext>
              </a:extLst>
            </p:cNvPr>
            <p:cNvCxnSpPr/>
            <p:nvPr/>
          </p:nvCxnSpPr>
          <p:spPr>
            <a:xfrm rot="10763677">
              <a:off x="13737974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F98B284A-5426-4EEE-A45D-0943422BE97E}"/>
                </a:ext>
              </a:extLst>
            </p:cNvPr>
            <p:cNvCxnSpPr/>
            <p:nvPr/>
          </p:nvCxnSpPr>
          <p:spPr>
            <a:xfrm rot="10763677">
              <a:off x="13113828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B2EFC581-83FC-427F-892E-EE4E0A03EABD}"/>
                </a:ext>
              </a:extLst>
            </p:cNvPr>
            <p:cNvCxnSpPr/>
            <p:nvPr/>
          </p:nvCxnSpPr>
          <p:spPr>
            <a:xfrm rot="10763677">
              <a:off x="12486745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2B6740A2-A84C-45D6-B61B-D650299FD7CF}"/>
                </a:ext>
              </a:extLst>
            </p:cNvPr>
            <p:cNvCxnSpPr/>
            <p:nvPr/>
          </p:nvCxnSpPr>
          <p:spPr>
            <a:xfrm rot="10763677">
              <a:off x="14339452" y="7285167"/>
              <a:ext cx="0" cy="208259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6E49BEB9-F133-43A7-A727-1BD2510CF30A}"/>
                </a:ext>
              </a:extLst>
            </p:cNvPr>
            <p:cNvCxnSpPr/>
            <p:nvPr/>
          </p:nvCxnSpPr>
          <p:spPr>
            <a:xfrm rot="10763677">
              <a:off x="14616238" y="7285167"/>
              <a:ext cx="0" cy="208259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2BF80A90-882D-45D5-A929-743A55DF0293}"/>
                </a:ext>
              </a:extLst>
            </p:cNvPr>
            <p:cNvCxnSpPr/>
            <p:nvPr/>
          </p:nvCxnSpPr>
          <p:spPr>
            <a:xfrm rot="10851423">
              <a:off x="11524560" y="7285160"/>
              <a:ext cx="0" cy="222441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A48DFAF7-97AB-40A2-8C31-9D783A5ED0C5}"/>
                </a:ext>
              </a:extLst>
            </p:cNvPr>
            <p:cNvCxnSpPr/>
            <p:nvPr/>
          </p:nvCxnSpPr>
          <p:spPr>
            <a:xfrm rot="10851423">
              <a:off x="11838887" y="7285160"/>
              <a:ext cx="0" cy="222441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63D3F603-695F-4ABC-A7C2-80D66A6A5596}"/>
                </a:ext>
              </a:extLst>
            </p:cNvPr>
            <p:cNvCxnSpPr/>
            <p:nvPr/>
          </p:nvCxnSpPr>
          <p:spPr>
            <a:xfrm rot="10851423">
              <a:off x="11517738" y="7285160"/>
              <a:ext cx="0" cy="222441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885E5ECD-282E-407D-87E2-AED722216608}"/>
              </a:ext>
            </a:extLst>
          </p:cNvPr>
          <p:cNvSpPr txBox="1"/>
          <p:nvPr/>
        </p:nvSpPr>
        <p:spPr>
          <a:xfrm>
            <a:off x="7810026" y="5572509"/>
            <a:ext cx="2290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err="1">
                <a:cs typeface="Arial" panose="020B0604020202020204" pitchFamily="34" charset="0"/>
              </a:rPr>
              <a:t>Sulautuvan</a:t>
            </a:r>
            <a:r>
              <a:rPr lang="en-GB" sz="1000" b="1" dirty="0">
                <a:cs typeface="Arial" panose="020B0604020202020204" pitchFamily="34" charset="0"/>
              </a:rPr>
              <a:t> </a:t>
            </a:r>
            <a:r>
              <a:rPr lang="en-GB" sz="1000" b="1" dirty="0" err="1">
                <a:cs typeface="Arial" panose="020B0604020202020204" pitchFamily="34" charset="0"/>
              </a:rPr>
              <a:t>opetuksen</a:t>
            </a:r>
            <a:r>
              <a:rPr lang="en-GB" sz="1000" b="1" dirty="0">
                <a:cs typeface="Arial" panose="020B0604020202020204" pitchFamily="34" charset="0"/>
              </a:rPr>
              <a:t>/</a:t>
            </a:r>
            <a:r>
              <a:rPr lang="en-GB" sz="1000" b="1" dirty="0" err="1">
                <a:cs typeface="Arial" panose="020B0604020202020204" pitchFamily="34" charset="0"/>
              </a:rPr>
              <a:t>oppimisen</a:t>
            </a:r>
            <a:r>
              <a:rPr lang="en-GB" sz="1000" b="1" dirty="0">
                <a:cs typeface="Arial" panose="020B0604020202020204" pitchFamily="34" charset="0"/>
              </a:rPr>
              <a:t> </a:t>
            </a:r>
            <a:r>
              <a:rPr lang="en-GB" sz="1000" b="1" dirty="0" err="1">
                <a:cs typeface="Arial" panose="020B0604020202020204" pitchFamily="34" charset="0"/>
              </a:rPr>
              <a:t>jatkumo</a:t>
            </a:r>
            <a:r>
              <a:rPr lang="en-GB" sz="1000" b="1" dirty="0">
                <a:cs typeface="Arial" panose="020B0604020202020204" pitchFamily="34" charset="0"/>
              </a:rPr>
              <a:t> 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48DD923-ABB2-45D0-9A11-9AA1B5A7C5B4}"/>
              </a:ext>
            </a:extLst>
          </p:cNvPr>
          <p:cNvSpPr txBox="1"/>
          <p:nvPr/>
        </p:nvSpPr>
        <p:spPr>
          <a:xfrm>
            <a:off x="7725466" y="5972619"/>
            <a:ext cx="2865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 err="1">
                <a:cs typeface="Arial" panose="020B0604020202020204" pitchFamily="34" charset="0"/>
              </a:rPr>
              <a:t>Miltä</a:t>
            </a:r>
            <a:r>
              <a:rPr lang="en-GB" sz="900" dirty="0">
                <a:cs typeface="Arial" panose="020B0604020202020204" pitchFamily="34" charset="0"/>
              </a:rPr>
              <a:t> </a:t>
            </a:r>
            <a:r>
              <a:rPr lang="en-GB" sz="900" dirty="0" err="1">
                <a:cs typeface="Arial" panose="020B0604020202020204" pitchFamily="34" charset="0"/>
              </a:rPr>
              <a:t>moduuli</a:t>
            </a:r>
            <a:r>
              <a:rPr lang="en-GB" sz="900" dirty="0">
                <a:cs typeface="Arial" panose="020B0604020202020204" pitchFamily="34" charset="0"/>
              </a:rPr>
              <a:t> </a:t>
            </a:r>
            <a:r>
              <a:rPr lang="en-GB" sz="900" dirty="0" err="1">
                <a:cs typeface="Arial" panose="020B0604020202020204" pitchFamily="34" charset="0"/>
              </a:rPr>
              <a:t>näyttäisi</a:t>
            </a:r>
            <a:r>
              <a:rPr lang="en-GB" sz="900" dirty="0">
                <a:cs typeface="Arial" panose="020B0604020202020204" pitchFamily="34" charset="0"/>
              </a:rPr>
              <a:t> </a:t>
            </a:r>
            <a:r>
              <a:rPr lang="en-GB" sz="900" dirty="0" err="1">
                <a:cs typeface="Arial" panose="020B0604020202020204" pitchFamily="34" charset="0"/>
              </a:rPr>
              <a:t>jatkumolla</a:t>
            </a:r>
            <a:r>
              <a:rPr lang="en-GB" sz="900" dirty="0">
                <a:cs typeface="Arial" panose="020B0604020202020204" pitchFamily="34" charset="0"/>
              </a:rPr>
              <a:t>? (</a:t>
            </a:r>
            <a:r>
              <a:rPr lang="en-GB" sz="900" dirty="0" err="1">
                <a:cs typeface="Arial" panose="020B0604020202020204" pitchFamily="34" charset="0"/>
              </a:rPr>
              <a:t>merkitse</a:t>
            </a:r>
            <a:r>
              <a:rPr lang="en-GB" sz="900" dirty="0">
                <a:cs typeface="Arial" panose="020B0604020202020204" pitchFamily="34" charset="0"/>
              </a:rPr>
              <a:t> </a:t>
            </a:r>
            <a:r>
              <a:rPr lang="en-GB" sz="900" dirty="0" err="1">
                <a:cs typeface="Arial" panose="020B0604020202020204" pitchFamily="34" charset="0"/>
              </a:rPr>
              <a:t>punaisella</a:t>
            </a:r>
            <a:r>
              <a:rPr lang="en-GB" sz="900" dirty="0">
                <a:cs typeface="Arial" panose="020B0604020202020204" pitchFamily="34" charset="0"/>
              </a:rPr>
              <a:t> </a:t>
            </a:r>
            <a:r>
              <a:rPr lang="en-GB" sz="900" dirty="0" err="1">
                <a:cs typeface="Arial" panose="020B0604020202020204" pitchFamily="34" charset="0"/>
              </a:rPr>
              <a:t>kynällä</a:t>
            </a:r>
            <a:r>
              <a:rPr lang="en-GB" sz="900" dirty="0">
                <a:cs typeface="Arial" panose="020B0604020202020204" pitchFamily="34" charset="0"/>
              </a:rPr>
              <a:t> </a:t>
            </a:r>
            <a:r>
              <a:rPr lang="en-GB" sz="900" dirty="0" err="1">
                <a:cs typeface="Arial" panose="020B0604020202020204" pitchFamily="34" charset="0"/>
              </a:rPr>
              <a:t>työpajan</a:t>
            </a:r>
            <a:r>
              <a:rPr lang="en-GB" sz="900" dirty="0">
                <a:cs typeface="Arial" panose="020B0604020202020204" pitchFamily="34" charset="0"/>
              </a:rPr>
              <a:t> </a:t>
            </a:r>
            <a:r>
              <a:rPr lang="en-GB" sz="900" dirty="0" err="1">
                <a:cs typeface="Arial" panose="020B0604020202020204" pitchFamily="34" charset="0"/>
              </a:rPr>
              <a:t>alussa</a:t>
            </a:r>
            <a:r>
              <a:rPr lang="en-GB" sz="900" dirty="0">
                <a:cs typeface="Arial" panose="020B0604020202020204" pitchFamily="34" charset="0"/>
              </a:rPr>
              <a:t>; </a:t>
            </a:r>
            <a:r>
              <a:rPr lang="en-GB" sz="900" dirty="0" err="1">
                <a:cs typeface="Arial" panose="020B0604020202020204" pitchFamily="34" charset="0"/>
              </a:rPr>
              <a:t>sinisellä</a:t>
            </a:r>
            <a:r>
              <a:rPr lang="en-GB" sz="900" dirty="0">
                <a:cs typeface="Arial" panose="020B0604020202020204" pitchFamily="34" charset="0"/>
              </a:rPr>
              <a:t> </a:t>
            </a:r>
            <a:r>
              <a:rPr lang="en-GB" sz="900" dirty="0" err="1">
                <a:cs typeface="Arial" panose="020B0604020202020204" pitchFamily="34" charset="0"/>
              </a:rPr>
              <a:t>työpajan</a:t>
            </a:r>
            <a:r>
              <a:rPr lang="en-GB" sz="900" dirty="0">
                <a:cs typeface="Arial" panose="020B0604020202020204" pitchFamily="34" charset="0"/>
              </a:rPr>
              <a:t> </a:t>
            </a:r>
            <a:r>
              <a:rPr lang="en-GB" sz="900" dirty="0" err="1">
                <a:cs typeface="Arial" panose="020B0604020202020204" pitchFamily="34" charset="0"/>
              </a:rPr>
              <a:t>lopuksi</a:t>
            </a:r>
            <a:r>
              <a:rPr lang="en-GB" sz="900" dirty="0">
                <a:cs typeface="Arial" panose="020B0604020202020204" pitchFamily="34" charset="0"/>
              </a:rPr>
              <a:t>)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8F9FEAF-BB41-4B71-8692-AA2D3B50F09C}"/>
              </a:ext>
            </a:extLst>
          </p:cNvPr>
          <p:cNvSpPr txBox="1"/>
          <p:nvPr/>
        </p:nvSpPr>
        <p:spPr>
          <a:xfrm>
            <a:off x="3819298" y="5989535"/>
            <a:ext cx="30192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 err="1"/>
              <a:t>Adapted</a:t>
            </a:r>
            <a:r>
              <a:rPr lang="fi-FI" sz="1000" dirty="0"/>
              <a:t> </a:t>
            </a:r>
            <a:r>
              <a:rPr lang="fi-FI" sz="1000" dirty="0" err="1"/>
              <a:t>by</a:t>
            </a:r>
            <a:r>
              <a:rPr lang="fi-FI" sz="1000" dirty="0"/>
              <a:t> Häme </a:t>
            </a:r>
            <a:r>
              <a:rPr lang="fi-FI" sz="1000" dirty="0" err="1"/>
              <a:t>University</a:t>
            </a:r>
            <a:r>
              <a:rPr lang="fi-FI" sz="1000" dirty="0"/>
              <a:t> of </a:t>
            </a:r>
            <a:r>
              <a:rPr lang="fi-FI" sz="1000" dirty="0" err="1"/>
              <a:t>Applied</a:t>
            </a:r>
            <a:r>
              <a:rPr lang="fi-FI" sz="1000" dirty="0"/>
              <a:t> Science 2019</a:t>
            </a:r>
          </a:p>
        </p:txBody>
      </p:sp>
    </p:spTree>
    <p:extLst>
      <p:ext uri="{BB962C8B-B14F-4D97-AF65-F5344CB8AC3E}">
        <p14:creationId xmlns:p14="http://schemas.microsoft.com/office/powerpoint/2010/main" val="1233452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154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Quattrocento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Jaana Kullaslahti</dc:creator>
  <cp:lastModifiedBy>Jaana Kullaslahti</cp:lastModifiedBy>
  <cp:revision>8</cp:revision>
  <dcterms:created xsi:type="dcterms:W3CDTF">2019-05-30T14:07:08Z</dcterms:created>
  <dcterms:modified xsi:type="dcterms:W3CDTF">2019-05-30T14:42:47Z</dcterms:modified>
</cp:coreProperties>
</file>